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0376CC-DD42-4F3C-B908-69846AC7A00F}" type="datetimeFigureOut">
              <a:rPr lang="cs-CZ" smtClean="0"/>
              <a:t>23.1.2015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89CA40-B8A4-4508-87D2-04CD7F10EA5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/>
              <a:t>Kraje ČR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9792" y="3140968"/>
            <a:ext cx="6172200" cy="1371600"/>
          </a:xfrm>
        </p:spPr>
        <p:txBody>
          <a:bodyPr/>
          <a:lstStyle/>
          <a:p>
            <a:pPr algn="ctr"/>
            <a:r>
              <a:rPr lang="cs-CZ" dirty="0" smtClean="0"/>
              <a:t>                Jan Hladký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2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Moravskoslezský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07489" y="764704"/>
            <a:ext cx="68082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Počet obyvatel: 1 230 613</a:t>
            </a:r>
          </a:p>
          <a:p>
            <a:r>
              <a:rPr lang="cs-CZ" sz="3200" dirty="0" smtClean="0"/>
              <a:t>Hejtman:	Miroslav Novák</a:t>
            </a:r>
            <a:endParaRPr lang="cs-CZ" sz="3200" dirty="0"/>
          </a:p>
          <a:p>
            <a:r>
              <a:rPr lang="cs-CZ" sz="3200" dirty="0" smtClean="0"/>
              <a:t>Nejvyšší bod: Praděd (1491 m)</a:t>
            </a:r>
          </a:p>
          <a:p>
            <a:r>
              <a:rPr lang="pt-BR" sz="3200" dirty="0" smtClean="0"/>
              <a:t>Historické země:</a:t>
            </a:r>
            <a:r>
              <a:rPr lang="cs-CZ" sz="3200" dirty="0" smtClean="0"/>
              <a:t> </a:t>
            </a:r>
            <a:r>
              <a:rPr lang="pt-BR" sz="3200" dirty="0" smtClean="0"/>
              <a:t>Morava a Slezsko</a:t>
            </a:r>
            <a:endParaRPr lang="cs-CZ" sz="3200" dirty="0"/>
          </a:p>
          <a:p>
            <a:r>
              <a:rPr lang="cs-CZ" sz="3200" dirty="0" smtClean="0"/>
              <a:t>Počet okresů: 6</a:t>
            </a:r>
          </a:p>
          <a:p>
            <a:r>
              <a:rPr lang="cs-CZ" sz="3200" dirty="0" smtClean="0"/>
              <a:t>Krajské město: Ostrava</a:t>
            </a:r>
            <a:endParaRPr lang="cs-CZ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79704"/>
            <a:ext cx="4355976" cy="30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9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580926"/>
          </a:xfrm>
        </p:spPr>
        <p:txBody>
          <a:bodyPr/>
          <a:lstStyle/>
          <a:p>
            <a:pPr algn="ctr"/>
            <a:r>
              <a:rPr lang="cs-CZ" dirty="0" smtClean="0"/>
              <a:t>Jihomoravský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836712"/>
            <a:ext cx="66447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Hejtman:	Michal Hašek</a:t>
            </a:r>
          </a:p>
          <a:p>
            <a:r>
              <a:rPr lang="cs-CZ" sz="3200" dirty="0" smtClean="0"/>
              <a:t>Rozloha:	7 196,5 km²</a:t>
            </a:r>
          </a:p>
          <a:p>
            <a:r>
              <a:rPr lang="cs-CZ" sz="3200" dirty="0" smtClean="0"/>
              <a:t>Počet obyvatel: 1 166 313</a:t>
            </a:r>
          </a:p>
          <a:p>
            <a:r>
              <a:rPr lang="cs-CZ" sz="3200" dirty="0" smtClean="0"/>
              <a:t>Nejvyšší bod: </a:t>
            </a:r>
            <a:r>
              <a:rPr lang="cs-CZ" sz="3200" dirty="0" err="1" smtClean="0"/>
              <a:t>Durda</a:t>
            </a:r>
            <a:r>
              <a:rPr lang="cs-CZ" sz="3200" dirty="0" smtClean="0"/>
              <a:t> (838 m n. m.)</a:t>
            </a:r>
          </a:p>
          <a:p>
            <a:r>
              <a:rPr lang="cs-CZ" sz="3200" dirty="0" smtClean="0"/>
              <a:t>Počet okresů: 7</a:t>
            </a:r>
          </a:p>
          <a:p>
            <a:r>
              <a:rPr lang="cs-CZ" sz="3200" dirty="0" smtClean="0"/>
              <a:t>Krajské město: Brno</a:t>
            </a:r>
            <a:endParaRPr lang="cs-CZ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83700"/>
            <a:ext cx="3851920" cy="292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4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148"/>
            <a:ext cx="7467600" cy="580926"/>
          </a:xfrm>
        </p:spPr>
        <p:txBody>
          <a:bodyPr/>
          <a:lstStyle/>
          <a:p>
            <a:pPr algn="ctr"/>
            <a:r>
              <a:rPr lang="cs-CZ" dirty="0" smtClean="0"/>
              <a:t>Plzeňský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1917" y="764704"/>
            <a:ext cx="77652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Rozloha: 7561 km²</a:t>
            </a:r>
          </a:p>
          <a:p>
            <a:r>
              <a:rPr lang="cs-CZ" sz="3200" dirty="0" smtClean="0"/>
              <a:t>Počet obyvatel: 571 709</a:t>
            </a:r>
            <a:endParaRPr lang="cs-CZ" sz="3200" dirty="0"/>
          </a:p>
          <a:p>
            <a:r>
              <a:rPr lang="cs-CZ" sz="3200" dirty="0" smtClean="0"/>
              <a:t>Nejvyšší bod: Velká </a:t>
            </a:r>
            <a:r>
              <a:rPr lang="cs-CZ" sz="3200" dirty="0" err="1" smtClean="0"/>
              <a:t>Mokrůvka</a:t>
            </a:r>
            <a:r>
              <a:rPr lang="cs-CZ" sz="3200" dirty="0" smtClean="0"/>
              <a:t> (1370 m)</a:t>
            </a:r>
          </a:p>
          <a:p>
            <a:r>
              <a:rPr lang="cs-CZ" sz="3200" dirty="0" smtClean="0"/>
              <a:t>Historické země: Čechy</a:t>
            </a:r>
          </a:p>
          <a:p>
            <a:r>
              <a:rPr lang="cs-CZ" sz="3200" dirty="0" smtClean="0"/>
              <a:t>Krajské město: Plzeň</a:t>
            </a:r>
            <a:endParaRPr lang="cs-CZ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30" y="3286635"/>
            <a:ext cx="3951439" cy="34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4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/>
          <a:lstStyle/>
          <a:p>
            <a:pPr algn="ctr"/>
            <a:r>
              <a:rPr lang="cs-CZ" dirty="0" smtClean="0"/>
              <a:t>Ústecký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3210" y="980728"/>
            <a:ext cx="62007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Hejtman:	Oldřich Bubeníček</a:t>
            </a:r>
          </a:p>
          <a:p>
            <a:r>
              <a:rPr lang="cs-CZ" sz="3200" dirty="0" smtClean="0"/>
              <a:t>Rozloha:	5 335 km²</a:t>
            </a:r>
          </a:p>
          <a:p>
            <a:r>
              <a:rPr lang="cs-CZ" sz="3200" dirty="0" smtClean="0"/>
              <a:t>Počet obyvatel: 828 026</a:t>
            </a:r>
            <a:endParaRPr lang="cs-CZ" sz="3200" dirty="0"/>
          </a:p>
          <a:p>
            <a:r>
              <a:rPr lang="cs-CZ" sz="3200" dirty="0" smtClean="0"/>
              <a:t>Historické země: Čechy</a:t>
            </a:r>
          </a:p>
          <a:p>
            <a:r>
              <a:rPr lang="cs-CZ" sz="3200" dirty="0" smtClean="0"/>
              <a:t>Krajské město: Ústí nad Labem</a:t>
            </a:r>
            <a:endParaRPr lang="cs-CZ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672408" cy="260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/>
          <a:lstStyle/>
          <a:p>
            <a:pPr algn="ctr"/>
            <a:r>
              <a:rPr lang="cs-CZ" dirty="0" smtClean="0"/>
              <a:t>Jihočeský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46988" y="848736"/>
            <a:ext cx="64524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Hejtman:	Jiří </a:t>
            </a:r>
            <a:r>
              <a:rPr lang="cs-CZ" sz="3200" dirty="0" err="1" smtClean="0"/>
              <a:t>Zimola</a:t>
            </a:r>
            <a:endParaRPr lang="cs-CZ" sz="3200" dirty="0" smtClean="0"/>
          </a:p>
          <a:p>
            <a:r>
              <a:rPr lang="cs-CZ" sz="3200" dirty="0" smtClean="0"/>
              <a:t>Rozloha:	10 056 km²</a:t>
            </a:r>
            <a:endParaRPr lang="cs-CZ" sz="3200" dirty="0"/>
          </a:p>
          <a:p>
            <a:r>
              <a:rPr lang="cs-CZ" sz="3200" dirty="0" smtClean="0"/>
              <a:t>Počet obyvatel: 636 138</a:t>
            </a:r>
          </a:p>
          <a:p>
            <a:r>
              <a:rPr lang="cs-CZ" sz="3200" dirty="0" smtClean="0"/>
              <a:t>Nejvyšší bod:	Plechý (1 378 m)</a:t>
            </a:r>
            <a:endParaRPr lang="cs-CZ" sz="3200" dirty="0"/>
          </a:p>
          <a:p>
            <a:r>
              <a:rPr lang="cs-CZ" sz="3200" dirty="0" smtClean="0"/>
              <a:t>Krajské město: České Budějovice</a:t>
            </a:r>
            <a:endParaRPr lang="cs-CZ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03281"/>
            <a:ext cx="3960440" cy="31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Vysočina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72699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Hejtman:	Jiří Běhounek</a:t>
            </a:r>
          </a:p>
          <a:p>
            <a:r>
              <a:rPr lang="cs-CZ" sz="3200" dirty="0" smtClean="0"/>
              <a:t>Rozloha:	6 795 km²</a:t>
            </a:r>
          </a:p>
          <a:p>
            <a:r>
              <a:rPr lang="cs-CZ" sz="3200" dirty="0" smtClean="0"/>
              <a:t>Počet obyvatel: 511 937</a:t>
            </a:r>
          </a:p>
          <a:p>
            <a:r>
              <a:rPr lang="cs-CZ" sz="3200" dirty="0" smtClean="0"/>
              <a:t>Nejvyšší bod:	Javořice (837 m. n. m.)</a:t>
            </a:r>
            <a:endParaRPr lang="cs-CZ" sz="3200" dirty="0"/>
          </a:p>
          <a:p>
            <a:r>
              <a:rPr lang="cs-CZ" sz="3200" dirty="0" smtClean="0"/>
              <a:t>Krajské město: Jihlava</a:t>
            </a:r>
            <a:endParaRPr lang="cs-CZ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8119"/>
            <a:ext cx="4355976" cy="295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4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43691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Středočeský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3925" y="836712"/>
            <a:ext cx="52261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Hejtman: Miloš Petera</a:t>
            </a:r>
          </a:p>
          <a:p>
            <a:r>
              <a:rPr lang="cs-CZ" sz="3200" dirty="0" smtClean="0"/>
              <a:t>Rozloha:	11 014 km²</a:t>
            </a:r>
            <a:endParaRPr lang="cs-CZ" sz="3200" dirty="0"/>
          </a:p>
          <a:p>
            <a:r>
              <a:rPr lang="nn-NO" sz="3200" dirty="0" smtClean="0"/>
              <a:t>Nejvyšší bod:	Tok (865 m)</a:t>
            </a:r>
            <a:endParaRPr lang="cs-CZ" sz="3200" dirty="0" smtClean="0"/>
          </a:p>
          <a:p>
            <a:r>
              <a:rPr lang="cs-CZ" sz="3200" dirty="0" smtClean="0"/>
              <a:t>Počet obyvatel: 1 279 345</a:t>
            </a:r>
          </a:p>
          <a:p>
            <a:r>
              <a:rPr lang="cs-CZ" sz="3200" dirty="0" smtClean="0"/>
              <a:t>Krajské město: Praha	</a:t>
            </a:r>
            <a:endParaRPr lang="cs-CZ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96" y="3399850"/>
            <a:ext cx="3960440" cy="32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1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 smtClean="0"/>
              <a:t>Děkuji za pozornost</a:t>
            </a:r>
            <a:endParaRPr lang="cs-CZ" sz="6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381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45606" y="26528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Zdroje: hlava, internet</a:t>
            </a:r>
            <a:r>
              <a:rPr lang="cs-CZ" sz="2000" smtClean="0"/>
              <a:t>, sešit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85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ČR-kolik má krajů?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1484784"/>
            <a:ext cx="67986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ČR má 14 krajů.</a:t>
            </a:r>
          </a:p>
          <a:p>
            <a:r>
              <a:rPr lang="cs-CZ" sz="2800" dirty="0" smtClean="0"/>
              <a:t>Každý kraj má svého hejtmana.</a:t>
            </a:r>
          </a:p>
          <a:p>
            <a:r>
              <a:rPr lang="cs-CZ" sz="2800" dirty="0" smtClean="0"/>
              <a:t>Nejmenší kraj je kraj Praha, největší je </a:t>
            </a:r>
          </a:p>
          <a:p>
            <a:r>
              <a:rPr lang="cs-CZ" sz="2800" dirty="0" smtClean="0"/>
              <a:t>Středočeský.</a:t>
            </a:r>
          </a:p>
          <a:p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42883"/>
            <a:ext cx="6336704" cy="36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6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Kraj </a:t>
            </a:r>
            <a:r>
              <a:rPr lang="cs-CZ" dirty="0" err="1" smtClean="0"/>
              <a:t>praha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8977" y="1556792"/>
            <a:ext cx="771236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Počet obyvatel: 1 263 591</a:t>
            </a:r>
          </a:p>
          <a:p>
            <a:r>
              <a:rPr lang="cs-CZ" sz="3200" dirty="0" smtClean="0"/>
              <a:t>Krajské město: Praha</a:t>
            </a:r>
          </a:p>
          <a:p>
            <a:r>
              <a:rPr lang="cs-CZ" sz="3200" dirty="0" smtClean="0"/>
              <a:t>Rozloha: 496km²</a:t>
            </a:r>
          </a:p>
          <a:p>
            <a:r>
              <a:rPr lang="cs-CZ" sz="3200" dirty="0" smtClean="0"/>
              <a:t>Primátor: Tomáš Hudeček</a:t>
            </a:r>
          </a:p>
          <a:p>
            <a:r>
              <a:rPr lang="cs-CZ" sz="3200" dirty="0" smtClean="0"/>
              <a:t>Historická země: Čechy</a:t>
            </a:r>
          </a:p>
          <a:p>
            <a:r>
              <a:rPr lang="cs-CZ" sz="3200" dirty="0" smtClean="0"/>
              <a:t>Nejvyšší bod: vrch Teleček (399 </a:t>
            </a:r>
            <a:r>
              <a:rPr lang="cs-CZ" sz="3200" dirty="0" err="1" smtClean="0"/>
              <a:t>m.n.m</a:t>
            </a:r>
            <a:r>
              <a:rPr lang="cs-CZ" sz="3200" dirty="0" smtClean="0"/>
              <a:t>.)</a:t>
            </a:r>
          </a:p>
          <a:p>
            <a:r>
              <a:rPr lang="cs-CZ" sz="3200" dirty="0" smtClean="0"/>
              <a:t>SPZ: A</a:t>
            </a:r>
          </a:p>
          <a:p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537"/>
            <a:ext cx="3263239" cy="26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Karlovarský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620688"/>
            <a:ext cx="741741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Počet obyvatel: 303 163 </a:t>
            </a:r>
          </a:p>
          <a:p>
            <a:r>
              <a:rPr lang="cs-CZ" sz="3200" dirty="0" smtClean="0"/>
              <a:t>Rozloha: 3 314 km²</a:t>
            </a:r>
          </a:p>
          <a:p>
            <a:r>
              <a:rPr lang="cs-CZ" sz="3200" dirty="0" smtClean="0"/>
              <a:t>Hejtman: Josef Novotný (ČSSD)</a:t>
            </a:r>
          </a:p>
          <a:p>
            <a:r>
              <a:rPr lang="cs-CZ" sz="3200" dirty="0" smtClean="0"/>
              <a:t>Nejvyšší bod: Klínovec (1 244 </a:t>
            </a:r>
            <a:r>
              <a:rPr lang="cs-CZ" sz="3200" dirty="0" err="1" smtClean="0"/>
              <a:t>m.n.m</a:t>
            </a:r>
            <a:r>
              <a:rPr lang="cs-CZ" sz="3200" dirty="0" smtClean="0"/>
              <a:t>.)</a:t>
            </a:r>
          </a:p>
          <a:p>
            <a:r>
              <a:rPr lang="cs-CZ" sz="3200" dirty="0" smtClean="0"/>
              <a:t>Historická země: Čechy</a:t>
            </a:r>
          </a:p>
          <a:p>
            <a:r>
              <a:rPr lang="cs-CZ" sz="3200" dirty="0" smtClean="0"/>
              <a:t>Počet okresů: 3</a:t>
            </a:r>
          </a:p>
          <a:p>
            <a:r>
              <a:rPr lang="cs-CZ" sz="3200" dirty="0" smtClean="0"/>
              <a:t>Zemědělství: Brambory, řepka olejka, </a:t>
            </a:r>
          </a:p>
          <a:p>
            <a:r>
              <a:rPr lang="cs-CZ" sz="3200" dirty="0" smtClean="0"/>
              <a:t>Obilí-pšenice a ječmen</a:t>
            </a:r>
          </a:p>
          <a:p>
            <a:r>
              <a:rPr lang="cs-CZ" sz="3200" dirty="0" smtClean="0"/>
              <a:t>Průmysl: Minerální vody: Kyselka, </a:t>
            </a:r>
          </a:p>
          <a:p>
            <a:r>
              <a:rPr lang="cs-CZ" sz="3200" dirty="0" err="1" smtClean="0"/>
              <a:t>Mattoni</a:t>
            </a:r>
            <a:endParaRPr lang="cs-CZ" sz="3200" dirty="0" smtClean="0"/>
          </a:p>
          <a:p>
            <a:r>
              <a:rPr lang="cs-CZ" sz="3200" dirty="0" smtClean="0"/>
              <a:t>Pohoří Krušné hory, Slavkovský les</a:t>
            </a:r>
          </a:p>
          <a:p>
            <a:r>
              <a:rPr lang="cs-CZ" sz="3200" dirty="0" smtClean="0"/>
              <a:t>Krajské město: Karlovy Vary</a:t>
            </a:r>
            <a:endParaRPr lang="cs-CZ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-938" r="21694" b="938"/>
          <a:stretch/>
        </p:blipFill>
        <p:spPr bwMode="auto">
          <a:xfrm>
            <a:off x="5941875" y="-30832"/>
            <a:ext cx="2420049" cy="17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67600" cy="652934"/>
          </a:xfrm>
        </p:spPr>
        <p:txBody>
          <a:bodyPr/>
          <a:lstStyle/>
          <a:p>
            <a:pPr algn="ctr"/>
            <a:r>
              <a:rPr lang="cs-CZ" dirty="0" smtClean="0"/>
              <a:t>Liberecký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692696"/>
            <a:ext cx="800251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Počet obyvatel: 438 600</a:t>
            </a:r>
          </a:p>
          <a:p>
            <a:r>
              <a:rPr lang="cs-CZ" sz="3200" dirty="0" smtClean="0"/>
              <a:t>Rozloha: 3 163 km²</a:t>
            </a:r>
          </a:p>
          <a:p>
            <a:r>
              <a:rPr lang="cs-CZ" sz="3200" dirty="0" smtClean="0"/>
              <a:t>Hejtman: Martin Půta (SLK)</a:t>
            </a:r>
          </a:p>
          <a:p>
            <a:r>
              <a:rPr lang="cs-CZ" sz="3200" dirty="0" smtClean="0"/>
              <a:t>Nejvyšší bod: Kotel (1 435 m)</a:t>
            </a:r>
          </a:p>
          <a:p>
            <a:r>
              <a:rPr lang="cs-CZ" sz="3200" dirty="0" smtClean="0"/>
              <a:t>Historická země: Čechy</a:t>
            </a:r>
          </a:p>
          <a:p>
            <a:r>
              <a:rPr lang="cs-CZ" sz="3200" dirty="0" smtClean="0"/>
              <a:t>Počet okresů: 4</a:t>
            </a:r>
          </a:p>
          <a:p>
            <a:r>
              <a:rPr lang="cs-CZ" sz="3200" dirty="0" smtClean="0"/>
              <a:t>Zemědělství: Pšenice, ječmen, brambory, </a:t>
            </a:r>
          </a:p>
          <a:p>
            <a:r>
              <a:rPr lang="cs-CZ" sz="3200" dirty="0"/>
              <a:t>l</a:t>
            </a:r>
            <a:r>
              <a:rPr lang="cs-CZ" sz="3200" dirty="0" smtClean="0"/>
              <a:t>en</a:t>
            </a:r>
            <a:endParaRPr lang="cs-CZ" sz="3200" dirty="0"/>
          </a:p>
          <a:p>
            <a:r>
              <a:rPr lang="cs-CZ" sz="3200" dirty="0" smtClean="0"/>
              <a:t>Průmysl: strojírenství, potravinářství</a:t>
            </a:r>
          </a:p>
          <a:p>
            <a:r>
              <a:rPr lang="cs-CZ" sz="3200" dirty="0" smtClean="0"/>
              <a:t>a sklářství</a:t>
            </a:r>
          </a:p>
          <a:p>
            <a:r>
              <a:rPr lang="cs-CZ" sz="3200" dirty="0" smtClean="0"/>
              <a:t>Pohoří Krkonoše</a:t>
            </a:r>
          </a:p>
          <a:p>
            <a:r>
              <a:rPr lang="cs-CZ" sz="3200" dirty="0" smtClean="0"/>
              <a:t>Krajské město: Liberec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20176"/>
          <a:stretch/>
        </p:blipFill>
        <p:spPr bwMode="auto">
          <a:xfrm>
            <a:off x="6012160" y="0"/>
            <a:ext cx="279239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8918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Zlínský kraj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3634" y="755993"/>
            <a:ext cx="81676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Počet obyvatel: 600 000</a:t>
            </a:r>
          </a:p>
          <a:p>
            <a:r>
              <a:rPr lang="cs-CZ" sz="3200" dirty="0" smtClean="0"/>
              <a:t>Rozloha: 3 964 km²</a:t>
            </a:r>
          </a:p>
          <a:p>
            <a:r>
              <a:rPr lang="cs-CZ" sz="3200" dirty="0" smtClean="0"/>
              <a:t>Hejtman: Stanislav </a:t>
            </a:r>
            <a:r>
              <a:rPr lang="cs-CZ" sz="3200" dirty="0" err="1" smtClean="0"/>
              <a:t>Mišák</a:t>
            </a:r>
            <a:r>
              <a:rPr lang="cs-CZ" sz="3200" dirty="0" smtClean="0"/>
              <a:t> (ČSSD)</a:t>
            </a:r>
            <a:endParaRPr lang="cs-CZ" sz="3200" dirty="0"/>
          </a:p>
          <a:p>
            <a:r>
              <a:rPr lang="cs-CZ" sz="3200" dirty="0" smtClean="0"/>
              <a:t>Historická země: Morava</a:t>
            </a:r>
          </a:p>
          <a:p>
            <a:r>
              <a:rPr lang="cs-CZ" sz="3200" dirty="0" smtClean="0"/>
              <a:t>Nejvyšší bod: Čertův mlýn (1 206 m n. m.)</a:t>
            </a:r>
          </a:p>
          <a:p>
            <a:r>
              <a:rPr lang="cs-CZ" sz="3200" dirty="0" smtClean="0"/>
              <a:t>Počet okresů: 4</a:t>
            </a:r>
          </a:p>
          <a:p>
            <a:r>
              <a:rPr lang="cs-CZ" sz="3200" dirty="0" smtClean="0"/>
              <a:t>Průmysl: gumárenský, kovodělný</a:t>
            </a:r>
          </a:p>
          <a:p>
            <a:r>
              <a:rPr lang="cs-CZ" sz="3200" dirty="0" smtClean="0"/>
              <a:t> a elektrotechnický. </a:t>
            </a:r>
          </a:p>
          <a:p>
            <a:r>
              <a:rPr lang="cs-CZ" sz="3200" dirty="0" smtClean="0"/>
              <a:t>Krajské město: Zlín</a:t>
            </a:r>
            <a:endParaRPr 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1"/>
            <a:ext cx="4053437" cy="21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80926"/>
          </a:xfrm>
        </p:spPr>
        <p:txBody>
          <a:bodyPr/>
          <a:lstStyle/>
          <a:p>
            <a:pPr algn="ctr"/>
            <a:r>
              <a:rPr lang="cs-CZ" dirty="0" smtClean="0"/>
              <a:t>Pardubický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1573" y="1192396"/>
            <a:ext cx="798487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Počet obyvatel: 516 411</a:t>
            </a:r>
          </a:p>
          <a:p>
            <a:r>
              <a:rPr lang="cs-CZ" sz="3200" dirty="0" smtClean="0"/>
              <a:t>Rozloha: 4 519 km² </a:t>
            </a:r>
          </a:p>
          <a:p>
            <a:r>
              <a:rPr lang="cs-CZ" sz="3200" dirty="0" smtClean="0"/>
              <a:t>Nejvyšší bod: Králický Sněžník (1 424 m)</a:t>
            </a:r>
          </a:p>
          <a:p>
            <a:r>
              <a:rPr lang="cs-CZ" sz="3200" dirty="0" smtClean="0"/>
              <a:t>Historická země: Čechy a Morava</a:t>
            </a:r>
          </a:p>
          <a:p>
            <a:r>
              <a:rPr lang="cs-CZ" sz="3200" dirty="0" smtClean="0"/>
              <a:t>Počet okresů: 4</a:t>
            </a:r>
          </a:p>
          <a:p>
            <a:r>
              <a:rPr lang="cs-CZ" sz="3200" dirty="0" smtClean="0"/>
              <a:t>Hejtman: Martin Netolický</a:t>
            </a:r>
          </a:p>
          <a:p>
            <a:r>
              <a:rPr lang="cs-CZ" sz="3200" dirty="0" smtClean="0"/>
              <a:t>Krajské město: Pardubice</a:t>
            </a:r>
          </a:p>
          <a:p>
            <a:endParaRPr 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30233"/>
            <a:ext cx="3995936" cy="19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08918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Olomoucký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07226" y="832356"/>
            <a:ext cx="594746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Počet obyvatel: 638 638</a:t>
            </a:r>
          </a:p>
          <a:p>
            <a:r>
              <a:rPr lang="cs-CZ" sz="3200" dirty="0" smtClean="0"/>
              <a:t>Rozloha: 5 267 km²</a:t>
            </a:r>
          </a:p>
          <a:p>
            <a:r>
              <a:rPr lang="cs-CZ" sz="3200" dirty="0" smtClean="0"/>
              <a:t>Hejtman:  Jiří Rozbořil</a:t>
            </a:r>
          </a:p>
          <a:p>
            <a:r>
              <a:rPr lang="cs-CZ" sz="3200" dirty="0" smtClean="0"/>
              <a:t>Nejvyšší bod: Praděd (1491 m)</a:t>
            </a:r>
          </a:p>
          <a:p>
            <a:r>
              <a:rPr lang="cs-CZ" sz="3200" dirty="0" smtClean="0"/>
              <a:t>Počet okresů: 5</a:t>
            </a:r>
          </a:p>
          <a:p>
            <a:r>
              <a:rPr lang="cs-CZ" sz="3200" dirty="0" smtClean="0"/>
              <a:t>Historická země: Morava</a:t>
            </a:r>
          </a:p>
          <a:p>
            <a:r>
              <a:rPr lang="cs-CZ" sz="3200" dirty="0"/>
              <a:t>K</a:t>
            </a:r>
            <a:r>
              <a:rPr lang="cs-CZ" sz="3200" dirty="0" smtClean="0"/>
              <a:t>rajské město: Olomouc</a:t>
            </a:r>
            <a:endParaRPr 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3240360" cy="28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/>
          <a:lstStyle/>
          <a:p>
            <a:pPr algn="ctr"/>
            <a:r>
              <a:rPr lang="cs-CZ" dirty="0" smtClean="0"/>
              <a:t>Královehradecký Kraj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5" y="841468"/>
            <a:ext cx="61237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Počet obyvatel: 553 856</a:t>
            </a:r>
          </a:p>
          <a:p>
            <a:r>
              <a:rPr lang="cs-CZ" sz="3200" dirty="0" smtClean="0"/>
              <a:t>Rozloha: 	4 758 km²</a:t>
            </a:r>
          </a:p>
          <a:p>
            <a:r>
              <a:rPr lang="cs-CZ" sz="3200" dirty="0" smtClean="0"/>
              <a:t>Hejtman:  Lubomír Franc</a:t>
            </a:r>
          </a:p>
          <a:p>
            <a:r>
              <a:rPr lang="cs-CZ" sz="3200" dirty="0" smtClean="0"/>
              <a:t>Nejvyšší bod: Sněžka (1603 m)</a:t>
            </a:r>
          </a:p>
          <a:p>
            <a:r>
              <a:rPr lang="cs-CZ" sz="3200" dirty="0" smtClean="0"/>
              <a:t>Historická země: Čechy</a:t>
            </a:r>
          </a:p>
          <a:p>
            <a:r>
              <a:rPr lang="cs-CZ" sz="3200" dirty="0" smtClean="0"/>
              <a:t>Krajské město: Hradec Králové</a:t>
            </a:r>
            <a:endParaRPr 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3791"/>
            <a:ext cx="5256584" cy="298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5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397</Words>
  <Application>Microsoft Office PowerPoint</Application>
  <PresentationFormat>Předvádění na obrazovce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Kraje ČR</vt:lpstr>
      <vt:lpstr>ČR-kolik má krajů?</vt:lpstr>
      <vt:lpstr>Kraj praha</vt:lpstr>
      <vt:lpstr>Karlovarský kraj</vt:lpstr>
      <vt:lpstr>Liberecký kraj</vt:lpstr>
      <vt:lpstr>Zlínský kraj</vt:lpstr>
      <vt:lpstr>Pardubický kraj</vt:lpstr>
      <vt:lpstr>Olomoucký kraj</vt:lpstr>
      <vt:lpstr>Královehradecký Kraj</vt:lpstr>
      <vt:lpstr>Moravskoslezský kraj</vt:lpstr>
      <vt:lpstr>Jihomoravský kraj</vt:lpstr>
      <vt:lpstr>Plzeňský kraj</vt:lpstr>
      <vt:lpstr>Ústecký kraj</vt:lpstr>
      <vt:lpstr>Jihočeský kraj</vt:lpstr>
      <vt:lpstr>Vysočina</vt:lpstr>
      <vt:lpstr>Středočeský kraj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Kraje ČR</dc:title>
  <dc:creator>Uzivatel</dc:creator>
  <cp:lastModifiedBy>Uzivatel</cp:lastModifiedBy>
  <cp:revision>11</cp:revision>
  <dcterms:created xsi:type="dcterms:W3CDTF">2015-01-23T08:27:02Z</dcterms:created>
  <dcterms:modified xsi:type="dcterms:W3CDTF">2015-01-23T10:23:47Z</dcterms:modified>
</cp:coreProperties>
</file>